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56" r:id="rId2"/>
    <p:sldId id="266" r:id="rId3"/>
    <p:sldId id="258" r:id="rId4"/>
    <p:sldId id="259" r:id="rId5"/>
    <p:sldId id="260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6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édio 2 - Destaqu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Estilo Claro 2 - Destaque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8BFD4B-020E-4839-8140-9AF6156681BF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PT"/>
        </a:p>
      </dgm:t>
    </dgm:pt>
    <dgm:pt modelId="{81A45B63-EBFC-426F-9830-E751984B0DD3}">
      <dgm:prSet phldrT="[Texto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pt-PT" sz="3600" b="1" dirty="0" smtClean="0">
              <a:solidFill>
                <a:schemeClr val="bg2"/>
              </a:solidFill>
            </a:rPr>
            <a:t>1º Período</a:t>
          </a:r>
        </a:p>
        <a:p>
          <a:r>
            <a:rPr lang="pt-PT" sz="3600" dirty="0" smtClean="0">
              <a:solidFill>
                <a:schemeClr val="bg2"/>
              </a:solidFill>
            </a:rPr>
            <a:t>15 Setembro a X Dezembro</a:t>
          </a:r>
          <a:endParaRPr lang="pt-PT" sz="3600" b="1" dirty="0">
            <a:solidFill>
              <a:schemeClr val="bg2"/>
            </a:solidFill>
          </a:endParaRPr>
        </a:p>
      </dgm:t>
    </dgm:pt>
    <dgm:pt modelId="{58635B9A-0AAE-4B9B-8C3B-26371807F037}" type="parTrans" cxnId="{82B9B6EA-F7DD-49C2-8754-4C1FEE33AC97}">
      <dgm:prSet/>
      <dgm:spPr/>
      <dgm:t>
        <a:bodyPr/>
        <a:lstStyle/>
        <a:p>
          <a:endParaRPr lang="pt-PT"/>
        </a:p>
      </dgm:t>
    </dgm:pt>
    <dgm:pt modelId="{1B31FD08-B3AE-4B9F-9D94-4AFB5F9DAB68}" type="sibTrans" cxnId="{82B9B6EA-F7DD-49C2-8754-4C1FEE33AC97}">
      <dgm:prSet/>
      <dgm:spPr/>
      <dgm:t>
        <a:bodyPr/>
        <a:lstStyle/>
        <a:p>
          <a:endParaRPr lang="pt-PT"/>
        </a:p>
      </dgm:t>
    </dgm:pt>
    <dgm:pt modelId="{38038B40-A568-4FEC-8A9F-9E88E2E593C5}">
      <dgm:prSet phldrT="[Texto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pt-PT" sz="3600" b="1" dirty="0" smtClean="0">
              <a:solidFill>
                <a:schemeClr val="bg2"/>
              </a:solidFill>
            </a:rPr>
            <a:t>2º Período</a:t>
          </a:r>
        </a:p>
        <a:p>
          <a:r>
            <a:rPr lang="pt-PT" sz="3600" b="0" dirty="0" smtClean="0">
              <a:solidFill>
                <a:schemeClr val="bg2"/>
              </a:solidFill>
            </a:rPr>
            <a:t>X </a:t>
          </a:r>
          <a:r>
            <a:rPr lang="pt-PT" sz="3600" b="0" dirty="0" err="1" smtClean="0">
              <a:solidFill>
                <a:schemeClr val="bg2"/>
              </a:solidFill>
            </a:rPr>
            <a:t>janeiro</a:t>
          </a:r>
          <a:endParaRPr lang="pt-PT" sz="3600" b="0" dirty="0" smtClean="0">
            <a:solidFill>
              <a:schemeClr val="bg2"/>
            </a:solidFill>
          </a:endParaRPr>
        </a:p>
        <a:p>
          <a:r>
            <a:rPr lang="pt-PT" sz="3600" b="0" dirty="0" smtClean="0">
              <a:solidFill>
                <a:schemeClr val="bg2"/>
              </a:solidFill>
            </a:rPr>
            <a:t> a</a:t>
          </a:r>
        </a:p>
        <a:p>
          <a:r>
            <a:rPr lang="pt-PT" sz="3600" b="0" dirty="0" smtClean="0">
              <a:solidFill>
                <a:schemeClr val="bg2"/>
              </a:solidFill>
            </a:rPr>
            <a:t>X </a:t>
          </a:r>
          <a:r>
            <a:rPr lang="pt-PT" sz="3600" b="0" dirty="0" err="1" smtClean="0">
              <a:solidFill>
                <a:schemeClr val="bg2"/>
              </a:solidFill>
            </a:rPr>
            <a:t>março</a:t>
          </a:r>
          <a:endParaRPr lang="pt-PT" sz="3600" b="0" dirty="0">
            <a:solidFill>
              <a:schemeClr val="bg2"/>
            </a:solidFill>
          </a:endParaRPr>
        </a:p>
      </dgm:t>
    </dgm:pt>
    <dgm:pt modelId="{018ADFEB-B987-4E8B-B8B7-C3262620FC04}" type="parTrans" cxnId="{436A6CFB-B9DB-42AC-B944-B58687A2F4BA}">
      <dgm:prSet/>
      <dgm:spPr/>
      <dgm:t>
        <a:bodyPr/>
        <a:lstStyle/>
        <a:p>
          <a:endParaRPr lang="pt-PT"/>
        </a:p>
      </dgm:t>
    </dgm:pt>
    <dgm:pt modelId="{937D2C5A-FEFA-40DE-A953-D3DBC8E4E301}" type="sibTrans" cxnId="{436A6CFB-B9DB-42AC-B944-B58687A2F4BA}">
      <dgm:prSet/>
      <dgm:spPr/>
      <dgm:t>
        <a:bodyPr/>
        <a:lstStyle/>
        <a:p>
          <a:endParaRPr lang="pt-PT"/>
        </a:p>
      </dgm:t>
    </dgm:pt>
    <dgm:pt modelId="{01191A83-227D-4694-A443-BB421BC56352}">
      <dgm:prSet phldrT="[Texto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pt-PT" sz="3600" b="1" dirty="0" smtClean="0">
              <a:solidFill>
                <a:schemeClr val="bg2"/>
              </a:solidFill>
            </a:rPr>
            <a:t>3º Período</a:t>
          </a:r>
        </a:p>
        <a:p>
          <a:r>
            <a:rPr lang="pt-PT" sz="3600" b="0" dirty="0" smtClean="0">
              <a:solidFill>
                <a:schemeClr val="bg2"/>
              </a:solidFill>
            </a:rPr>
            <a:t>X </a:t>
          </a:r>
          <a:r>
            <a:rPr lang="pt-PT" sz="3600" b="0" dirty="0" err="1" smtClean="0">
              <a:solidFill>
                <a:schemeClr val="bg2"/>
              </a:solidFill>
            </a:rPr>
            <a:t>abril</a:t>
          </a:r>
          <a:r>
            <a:rPr lang="pt-PT" sz="3600" b="0" dirty="0" smtClean="0">
              <a:solidFill>
                <a:schemeClr val="bg2"/>
              </a:solidFill>
            </a:rPr>
            <a:t> </a:t>
          </a:r>
        </a:p>
        <a:p>
          <a:r>
            <a:rPr lang="pt-PT" sz="3600" b="0" dirty="0" smtClean="0">
              <a:solidFill>
                <a:schemeClr val="bg2"/>
              </a:solidFill>
            </a:rPr>
            <a:t>A</a:t>
          </a:r>
        </a:p>
        <a:p>
          <a:r>
            <a:rPr lang="pt-PT" sz="3600" b="0" dirty="0" smtClean="0">
              <a:solidFill>
                <a:schemeClr val="bg2"/>
              </a:solidFill>
            </a:rPr>
            <a:t>X </a:t>
          </a:r>
          <a:r>
            <a:rPr lang="pt-PT" sz="3600" b="0" dirty="0" err="1" smtClean="0">
              <a:solidFill>
                <a:schemeClr val="bg2"/>
              </a:solidFill>
            </a:rPr>
            <a:t>junho</a:t>
          </a:r>
          <a:endParaRPr lang="pt-PT" sz="3600" b="0" dirty="0">
            <a:solidFill>
              <a:schemeClr val="bg2"/>
            </a:solidFill>
          </a:endParaRPr>
        </a:p>
      </dgm:t>
    </dgm:pt>
    <dgm:pt modelId="{D402AE1F-B925-4AAD-8DB0-29997E3A0A1B}" type="parTrans" cxnId="{8DDEA4D1-4E98-4AA1-906B-D251D3AB019C}">
      <dgm:prSet/>
      <dgm:spPr/>
      <dgm:t>
        <a:bodyPr/>
        <a:lstStyle/>
        <a:p>
          <a:endParaRPr lang="pt-PT"/>
        </a:p>
      </dgm:t>
    </dgm:pt>
    <dgm:pt modelId="{4C17033E-EEDE-48D5-BBD0-D433F36F5DFF}" type="sibTrans" cxnId="{8DDEA4D1-4E98-4AA1-906B-D251D3AB019C}">
      <dgm:prSet/>
      <dgm:spPr/>
      <dgm:t>
        <a:bodyPr/>
        <a:lstStyle/>
        <a:p>
          <a:endParaRPr lang="pt-PT"/>
        </a:p>
      </dgm:t>
    </dgm:pt>
    <dgm:pt modelId="{446E1BC7-5263-496B-9243-2ADD72937F6E}" type="pres">
      <dgm:prSet presAssocID="{FD8BFD4B-020E-4839-8140-9AF6156681B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320F772C-1913-490A-B4B9-7DC0C9B40785}" type="pres">
      <dgm:prSet presAssocID="{81A45B63-EBFC-426F-9830-E751984B0DD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6EA9BE00-6FF9-4CE7-ADE5-5FB45CA31638}" type="pres">
      <dgm:prSet presAssocID="{1B31FD08-B3AE-4B9F-9D94-4AFB5F9DAB68}" presName="sibTrans" presStyleCnt="0"/>
      <dgm:spPr/>
    </dgm:pt>
    <dgm:pt modelId="{1C9EF782-2265-4060-B4B2-0BE2F1B44BEF}" type="pres">
      <dgm:prSet presAssocID="{38038B40-A568-4FEC-8A9F-9E88E2E593C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C94D1C98-B146-4C9A-BD53-2FAE924131A0}" type="pres">
      <dgm:prSet presAssocID="{937D2C5A-FEFA-40DE-A953-D3DBC8E4E301}" presName="sibTrans" presStyleCnt="0"/>
      <dgm:spPr/>
    </dgm:pt>
    <dgm:pt modelId="{A8511BC1-D45D-4EB5-9577-846C18D134DA}" type="pres">
      <dgm:prSet presAssocID="{01191A83-227D-4694-A443-BB421BC56352}" presName="node" presStyleLbl="node1" presStyleIdx="2" presStyleCnt="3" custLinFactNeighborX="5261" custLinFactNeighborY="222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ECBA0445-39FE-4951-BF23-D712047DE7F7}" type="presOf" srcId="{81A45B63-EBFC-426F-9830-E751984B0DD3}" destId="{320F772C-1913-490A-B4B9-7DC0C9B40785}" srcOrd="0" destOrd="0" presId="urn:microsoft.com/office/officeart/2005/8/layout/hList6"/>
    <dgm:cxn modelId="{8DDEA4D1-4E98-4AA1-906B-D251D3AB019C}" srcId="{FD8BFD4B-020E-4839-8140-9AF6156681BF}" destId="{01191A83-227D-4694-A443-BB421BC56352}" srcOrd="2" destOrd="0" parTransId="{D402AE1F-B925-4AAD-8DB0-29997E3A0A1B}" sibTransId="{4C17033E-EEDE-48D5-BBD0-D433F36F5DFF}"/>
    <dgm:cxn modelId="{436A6CFB-B9DB-42AC-B944-B58687A2F4BA}" srcId="{FD8BFD4B-020E-4839-8140-9AF6156681BF}" destId="{38038B40-A568-4FEC-8A9F-9E88E2E593C5}" srcOrd="1" destOrd="0" parTransId="{018ADFEB-B987-4E8B-B8B7-C3262620FC04}" sibTransId="{937D2C5A-FEFA-40DE-A953-D3DBC8E4E301}"/>
    <dgm:cxn modelId="{91BC0196-EEBF-4F8D-815C-92CE90639AEA}" type="presOf" srcId="{FD8BFD4B-020E-4839-8140-9AF6156681BF}" destId="{446E1BC7-5263-496B-9243-2ADD72937F6E}" srcOrd="0" destOrd="0" presId="urn:microsoft.com/office/officeart/2005/8/layout/hList6"/>
    <dgm:cxn modelId="{0C031D20-EB50-48B4-BC8B-13FBC4BF3955}" type="presOf" srcId="{01191A83-227D-4694-A443-BB421BC56352}" destId="{A8511BC1-D45D-4EB5-9577-846C18D134DA}" srcOrd="0" destOrd="0" presId="urn:microsoft.com/office/officeart/2005/8/layout/hList6"/>
    <dgm:cxn modelId="{7131954A-F598-45FD-B1F7-9C7AC8742822}" type="presOf" srcId="{38038B40-A568-4FEC-8A9F-9E88E2E593C5}" destId="{1C9EF782-2265-4060-B4B2-0BE2F1B44BEF}" srcOrd="0" destOrd="0" presId="urn:microsoft.com/office/officeart/2005/8/layout/hList6"/>
    <dgm:cxn modelId="{82B9B6EA-F7DD-49C2-8754-4C1FEE33AC97}" srcId="{FD8BFD4B-020E-4839-8140-9AF6156681BF}" destId="{81A45B63-EBFC-426F-9830-E751984B0DD3}" srcOrd="0" destOrd="0" parTransId="{58635B9A-0AAE-4B9B-8C3B-26371807F037}" sibTransId="{1B31FD08-B3AE-4B9F-9D94-4AFB5F9DAB68}"/>
    <dgm:cxn modelId="{FAF06853-8FE8-4F43-B62F-22A6BBDCBC1D}" type="presParOf" srcId="{446E1BC7-5263-496B-9243-2ADD72937F6E}" destId="{320F772C-1913-490A-B4B9-7DC0C9B40785}" srcOrd="0" destOrd="0" presId="urn:microsoft.com/office/officeart/2005/8/layout/hList6"/>
    <dgm:cxn modelId="{347086A3-2736-4CA0-BE3A-0E693ECC6FC1}" type="presParOf" srcId="{446E1BC7-5263-496B-9243-2ADD72937F6E}" destId="{6EA9BE00-6FF9-4CE7-ADE5-5FB45CA31638}" srcOrd="1" destOrd="0" presId="urn:microsoft.com/office/officeart/2005/8/layout/hList6"/>
    <dgm:cxn modelId="{F1DF7D76-E029-4C95-9B81-4DEA5B3D2FE4}" type="presParOf" srcId="{446E1BC7-5263-496B-9243-2ADD72937F6E}" destId="{1C9EF782-2265-4060-B4B2-0BE2F1B44BEF}" srcOrd="2" destOrd="0" presId="urn:microsoft.com/office/officeart/2005/8/layout/hList6"/>
    <dgm:cxn modelId="{271CEF9B-5750-40B5-A268-11ACC8DE5A39}" type="presParOf" srcId="{446E1BC7-5263-496B-9243-2ADD72937F6E}" destId="{C94D1C98-B146-4C9A-BD53-2FAE924131A0}" srcOrd="3" destOrd="0" presId="urn:microsoft.com/office/officeart/2005/8/layout/hList6"/>
    <dgm:cxn modelId="{328A3B7D-B761-4D5A-95B1-7E0814D90044}" type="presParOf" srcId="{446E1BC7-5263-496B-9243-2ADD72937F6E}" destId="{A8511BC1-D45D-4EB5-9577-846C18D134DA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0F772C-1913-490A-B4B9-7DC0C9B40785}">
      <dsp:nvSpPr>
        <dsp:cNvPr id="0" name=""/>
        <dsp:cNvSpPr/>
      </dsp:nvSpPr>
      <dsp:spPr>
        <a:xfrm rot="16200000">
          <a:off x="-956010" y="957014"/>
          <a:ext cx="4525963" cy="2611933"/>
        </a:xfrm>
        <a:prstGeom prst="flowChartManualOperation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0" rIns="22860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3600" b="1" kern="1200" dirty="0" smtClean="0">
              <a:solidFill>
                <a:schemeClr val="bg2"/>
              </a:solidFill>
            </a:rPr>
            <a:t>1º Período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3600" kern="1200" dirty="0" smtClean="0">
              <a:solidFill>
                <a:schemeClr val="bg2"/>
              </a:solidFill>
            </a:rPr>
            <a:t>15 Setembro a X Dezembro</a:t>
          </a:r>
          <a:endParaRPr lang="pt-PT" sz="3600" b="1" kern="1200" dirty="0">
            <a:solidFill>
              <a:schemeClr val="bg2"/>
            </a:solidFill>
          </a:endParaRPr>
        </a:p>
      </dsp:txBody>
      <dsp:txXfrm rot="5400000">
        <a:off x="1005" y="905192"/>
        <a:ext cx="2611933" cy="2715577"/>
      </dsp:txXfrm>
    </dsp:sp>
    <dsp:sp modelId="{1C9EF782-2265-4060-B4B2-0BE2F1B44BEF}">
      <dsp:nvSpPr>
        <dsp:cNvPr id="0" name=""/>
        <dsp:cNvSpPr/>
      </dsp:nvSpPr>
      <dsp:spPr>
        <a:xfrm rot="16200000">
          <a:off x="1851818" y="957014"/>
          <a:ext cx="4525963" cy="2611933"/>
        </a:xfrm>
        <a:prstGeom prst="flowChartManualOperation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0" rIns="22860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3600" b="1" kern="1200" dirty="0" smtClean="0">
              <a:solidFill>
                <a:schemeClr val="bg2"/>
              </a:solidFill>
            </a:rPr>
            <a:t>2º Período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3600" b="0" kern="1200" dirty="0" smtClean="0">
              <a:solidFill>
                <a:schemeClr val="bg2"/>
              </a:solidFill>
            </a:rPr>
            <a:t>X </a:t>
          </a:r>
          <a:r>
            <a:rPr lang="pt-PT" sz="3600" b="0" kern="1200" dirty="0" err="1" smtClean="0">
              <a:solidFill>
                <a:schemeClr val="bg2"/>
              </a:solidFill>
            </a:rPr>
            <a:t>janeiro</a:t>
          </a:r>
          <a:endParaRPr lang="pt-PT" sz="3600" b="0" kern="1200" dirty="0" smtClean="0">
            <a:solidFill>
              <a:schemeClr val="bg2"/>
            </a:solidFill>
          </a:endParaRP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3600" b="0" kern="1200" dirty="0" smtClean="0">
              <a:solidFill>
                <a:schemeClr val="bg2"/>
              </a:solidFill>
            </a:rPr>
            <a:t> a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3600" b="0" kern="1200" dirty="0" smtClean="0">
              <a:solidFill>
                <a:schemeClr val="bg2"/>
              </a:solidFill>
            </a:rPr>
            <a:t>X </a:t>
          </a:r>
          <a:r>
            <a:rPr lang="pt-PT" sz="3600" b="0" kern="1200" dirty="0" err="1" smtClean="0">
              <a:solidFill>
                <a:schemeClr val="bg2"/>
              </a:solidFill>
            </a:rPr>
            <a:t>março</a:t>
          </a:r>
          <a:endParaRPr lang="pt-PT" sz="3600" b="0" kern="1200" dirty="0">
            <a:solidFill>
              <a:schemeClr val="bg2"/>
            </a:solidFill>
          </a:endParaRPr>
        </a:p>
      </dsp:txBody>
      <dsp:txXfrm rot="5400000">
        <a:off x="2808833" y="905192"/>
        <a:ext cx="2611933" cy="2715577"/>
      </dsp:txXfrm>
    </dsp:sp>
    <dsp:sp modelId="{A8511BC1-D45D-4EB5-9577-846C18D134DA}">
      <dsp:nvSpPr>
        <dsp:cNvPr id="0" name=""/>
        <dsp:cNvSpPr/>
      </dsp:nvSpPr>
      <dsp:spPr>
        <a:xfrm rot="16200000">
          <a:off x="4660651" y="957014"/>
          <a:ext cx="4525963" cy="2611933"/>
        </a:xfrm>
        <a:prstGeom prst="flowChartManualOperation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0" rIns="22860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3600" b="1" kern="1200" dirty="0" smtClean="0">
              <a:solidFill>
                <a:schemeClr val="bg2"/>
              </a:solidFill>
            </a:rPr>
            <a:t>3º Período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3600" b="0" kern="1200" dirty="0" smtClean="0">
              <a:solidFill>
                <a:schemeClr val="bg2"/>
              </a:solidFill>
            </a:rPr>
            <a:t>X </a:t>
          </a:r>
          <a:r>
            <a:rPr lang="pt-PT" sz="3600" b="0" kern="1200" dirty="0" err="1" smtClean="0">
              <a:solidFill>
                <a:schemeClr val="bg2"/>
              </a:solidFill>
            </a:rPr>
            <a:t>abril</a:t>
          </a:r>
          <a:r>
            <a:rPr lang="pt-PT" sz="3600" b="0" kern="1200" dirty="0" smtClean="0">
              <a:solidFill>
                <a:schemeClr val="bg2"/>
              </a:solidFill>
            </a:rPr>
            <a:t> 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3600" b="0" kern="1200" dirty="0" smtClean="0">
              <a:solidFill>
                <a:schemeClr val="bg2"/>
              </a:solidFill>
            </a:rPr>
            <a:t>A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3600" b="0" kern="1200" dirty="0" smtClean="0">
              <a:solidFill>
                <a:schemeClr val="bg2"/>
              </a:solidFill>
            </a:rPr>
            <a:t>X </a:t>
          </a:r>
          <a:r>
            <a:rPr lang="pt-PT" sz="3600" b="0" kern="1200" dirty="0" err="1" smtClean="0">
              <a:solidFill>
                <a:schemeClr val="bg2"/>
              </a:solidFill>
            </a:rPr>
            <a:t>junho</a:t>
          </a:r>
          <a:endParaRPr lang="pt-PT" sz="3600" b="0" kern="1200" dirty="0">
            <a:solidFill>
              <a:schemeClr val="bg2"/>
            </a:solidFill>
          </a:endParaRPr>
        </a:p>
      </dsp:txBody>
      <dsp:txXfrm rot="5400000">
        <a:off x="5617666" y="905192"/>
        <a:ext cx="2611933" cy="27155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DDF7C8-0CA3-47FB-88ED-1B2C7D0DC4FB}" type="datetimeFigureOut">
              <a:rPr lang="pt-PT" smtClean="0"/>
              <a:pPr/>
              <a:t>02-07-2012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F13B67-6E51-4030-A229-BC933D70DD1A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9716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13B67-6E51-4030-A229-BC933D70DD1A}" type="slidenum">
              <a:rPr lang="pt-PT" smtClean="0"/>
              <a:pPr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6662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772400" cy="1470025"/>
          </a:xfrm>
        </p:spPr>
        <p:txBody>
          <a:bodyPr/>
          <a:lstStyle/>
          <a:p>
            <a:r>
              <a:rPr lang="pt-PT" dirty="0" smtClean="0"/>
              <a:t>Clique para editar o estilo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dirty="0" smtClean="0"/>
              <a:t>Faça clique para editar o estilo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E23A3-B9E3-4208-9AF2-43C4D3BBBA10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Diretora de Turma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462E-0BB2-4FDD-BAA3-4A19B815A483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3514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CE5A6-F4FA-4A04-94F0-6794F9D78B35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Diretora de Turma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462E-0BB2-4FDD-BAA3-4A19B815A483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6194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81A59-0E9C-492D-8200-ECDC277DA85C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Diretora de Turma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462E-0BB2-4FDD-BAA3-4A19B815A483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0754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CAFD8-05C8-48CE-81E4-3CD40E1506F5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Diretora de Turma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462E-0BB2-4FDD-BAA3-4A19B815A483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4977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AE0D3-CB2A-4692-814A-811BE1205159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Diretora de Turma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462E-0BB2-4FDD-BAA3-4A19B815A483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5797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DCE8-D57D-4EFD-92FC-48F572A580CF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Diretora de Turma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462E-0BB2-4FDD-BAA3-4A19B815A483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8461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F74EE-AA66-4369-9887-B0E08668A538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Diretora de Turma</a:t>
            </a:r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462E-0BB2-4FDD-BAA3-4A19B815A483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7050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5C52-CBDF-4351-A54E-34CA41A164F4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Diretora de Turma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462E-0BB2-4FDD-BAA3-4A19B815A483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27586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355EA-CC17-4FCF-8DD8-1ED88670611F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Diretora de Turma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462E-0BB2-4FDD-BAA3-4A19B815A483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3604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2EF47-39D3-4A76-95F5-CE14E9147AE1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Diretora de Turma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462E-0BB2-4FDD-BAA3-4A19B815A483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0161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06FD4-7832-4532-90AE-757939DE2860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Diretora de Turma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462E-0BB2-4FDD-BAA3-4A19B815A483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0932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2000">
              <a:schemeClr val="bg2">
                <a:lumMod val="29000"/>
                <a:alpha val="9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vert="horz" lIns="91440" tIns="45720" rIns="91440" bIns="45720" rtlCol="0" anchor="ctr" anchorCtr="0">
            <a:noAutofit/>
            <a:scene3d>
              <a:camera prst="orthographicFront"/>
              <a:lightRig rig="threePt" dir="t"/>
            </a:scene3d>
            <a:sp3d extrusionH="57150">
              <a:bevelT w="50800" h="38100" prst="riblet"/>
              <a:bevelB w="38100" h="38100" prst="relaxedInset"/>
            </a:sp3d>
          </a:bodyPr>
          <a:lstStyle/>
          <a:p>
            <a:r>
              <a:rPr lang="pt-PT" dirty="0" smtClean="0"/>
              <a:t>Receção aos </a:t>
            </a:r>
            <a:br>
              <a:rPr lang="pt-PT" dirty="0" smtClean="0"/>
            </a:br>
            <a:r>
              <a:rPr lang="pt-PT" dirty="0" smtClean="0"/>
              <a:t>Encarregados de Educação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pt-PT" dirty="0" smtClean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C4C4F6-4710-4DBA-9104-39C35C71FE8E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smtClean="0"/>
              <a:t>Diretora de Turma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dirty="0" smtClean="0"/>
              <a:t>1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700777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solidFill>
            <a:schemeClr val="bg2">
              <a:lumMod val="75000"/>
            </a:schemeClr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jpeg"/><Relationship Id="rId5" Type="http://schemas.openxmlformats.org/officeDocument/2006/relationships/hyperlink" Target="https://www.dropbox.com/s/kw2n4ulzd8cm1tw/video_ee.wmv" TargetMode="Externa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1470025"/>
          </a:xfrm>
        </p:spPr>
        <p:txBody>
          <a:bodyPr/>
          <a:lstStyle/>
          <a:p>
            <a:r>
              <a:rPr lang="pt-PT" dirty="0" smtClean="0"/>
              <a:t>Receção aos </a:t>
            </a:r>
            <a:br>
              <a:rPr lang="pt-PT" dirty="0" smtClean="0"/>
            </a:br>
            <a:r>
              <a:rPr lang="pt-PT" dirty="0" smtClean="0"/>
              <a:t>Encarregados de Educação 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56715" y="5013176"/>
            <a:ext cx="6400800" cy="1752600"/>
          </a:xfrm>
        </p:spPr>
        <p:txBody>
          <a:bodyPr/>
          <a:lstStyle/>
          <a:p>
            <a:r>
              <a:rPr lang="pt-PT" dirty="0" smtClean="0"/>
              <a:t/>
            </a:r>
            <a:br>
              <a:rPr lang="pt-PT" dirty="0" smtClean="0"/>
            </a:br>
            <a:r>
              <a:rPr lang="pt-PT" dirty="0" smtClean="0"/>
              <a:t>Escola Básica de Canidelo 2011/12</a:t>
            </a:r>
            <a:endParaRPr lang="pt-P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5665" y="2348880"/>
            <a:ext cx="2882900" cy="25304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435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Encarregados de Educação </a:t>
            </a:r>
            <a:endParaRPr lang="pt-PT" dirty="0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32DE9-2D97-4F77-90AA-96F02097F03B}" type="datetime1">
              <a:rPr lang="pt-PT" smtClean="0"/>
              <a:pPr/>
              <a:t>02-07-2012</a:t>
            </a:fld>
            <a:endParaRPr lang="pt-PT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err="1" smtClean="0"/>
              <a:t>Diretora</a:t>
            </a:r>
            <a:r>
              <a:rPr lang="pt-PT" dirty="0" smtClean="0"/>
              <a:t> de Turma</a:t>
            </a:r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>
          <a:xfrm>
            <a:off x="6553200" y="6165304"/>
            <a:ext cx="2133600" cy="556171"/>
          </a:xfrm>
        </p:spPr>
        <p:txBody>
          <a:bodyPr/>
          <a:lstStyle/>
          <a:p>
            <a:fld id="{5860462E-0BB2-4FDD-BAA3-4A19B815A483}" type="slidenum">
              <a:rPr lang="pt-PT" smtClean="0"/>
              <a:pPr/>
              <a:t>2</a:t>
            </a:fld>
            <a:endParaRPr lang="pt-PT" dirty="0"/>
          </a:p>
        </p:txBody>
      </p:sp>
      <p:sp>
        <p:nvSpPr>
          <p:cNvPr id="7" name="Marcador de Posição do Texto 12"/>
          <p:cNvSpPr txBox="1">
            <a:spLocks/>
          </p:cNvSpPr>
          <p:nvPr/>
        </p:nvSpPr>
        <p:spPr>
          <a:xfrm>
            <a:off x="467544" y="1700808"/>
            <a:ext cx="8352928" cy="136815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PT" sz="2000" dirty="0" smtClean="0"/>
              <a:t>O </a:t>
            </a:r>
            <a:r>
              <a:rPr lang="pt-PT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ACOMPANHAMENTO DOS ALUNOS</a:t>
            </a:r>
            <a:r>
              <a:rPr lang="pt-PT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pt-PT" sz="2000" dirty="0" smtClean="0"/>
              <a:t>por parte dos Encarregados de Educação é essencial para o sucesso educativo. É fundamental  que esteja </a:t>
            </a:r>
            <a:r>
              <a:rPr lang="pt-PT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ATENTO</a:t>
            </a:r>
            <a:r>
              <a:rPr lang="pt-PT" sz="2000" dirty="0" smtClean="0"/>
              <a:t> ao percurso escolar do seu educando, assumindo uma </a:t>
            </a:r>
            <a:r>
              <a:rPr lang="pt-PT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POSTURA INTERESSADA </a:t>
            </a:r>
            <a:r>
              <a:rPr lang="pt-PT" sz="2000" dirty="0" smtClean="0"/>
              <a:t>e </a:t>
            </a:r>
            <a:r>
              <a:rPr lang="pt-PT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INTERVENTIVA</a:t>
            </a:r>
            <a:r>
              <a:rPr lang="pt-PT" sz="2000" dirty="0" smtClean="0"/>
              <a:t>.</a:t>
            </a:r>
          </a:p>
          <a:p>
            <a:pPr algn="just"/>
            <a:endParaRPr lang="pt-PT" dirty="0"/>
          </a:p>
        </p:txBody>
      </p:sp>
      <p:sp>
        <p:nvSpPr>
          <p:cNvPr id="25" name="Rectângulo 24"/>
          <p:cNvSpPr/>
          <p:nvPr/>
        </p:nvSpPr>
        <p:spPr>
          <a:xfrm>
            <a:off x="573381" y="3540240"/>
            <a:ext cx="3926611" cy="6088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txBody>
          <a:bodyPr spcFirstLastPara="0" vert="horz" wrap="square" lIns="116935" tIns="0" rIns="116935" bIns="0" numCol="1" spcCol="1270" anchor="ctr" anchorCtr="0">
            <a:noAutofit/>
          </a:bodyPr>
          <a:lstStyle/>
          <a:p>
            <a:pPr marL="0" marR="0" lvl="0" indent="0" algn="l" defTabSz="8001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Associação de Pais e Encarregados de Educação</a:t>
            </a:r>
            <a:endParaRPr kumimoji="0" lang="pt-PT" sz="2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8" name="Rectângulo 37"/>
          <p:cNvSpPr/>
          <p:nvPr/>
        </p:nvSpPr>
        <p:spPr>
          <a:xfrm>
            <a:off x="573381" y="4404336"/>
            <a:ext cx="3926611" cy="6088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txBody>
          <a:bodyPr spcFirstLastPara="0" vert="horz" wrap="square" lIns="116935" tIns="0" rIns="116935" bIns="0" numCol="1" spcCol="1270" anchor="ctr" anchorCtr="0">
            <a:noAutofit/>
          </a:bodyPr>
          <a:lstStyle/>
          <a:p>
            <a:pPr lvl="0" defTabSz="800100">
              <a:spcBef>
                <a:spcPct val="0"/>
              </a:spcBef>
            </a:pPr>
            <a:r>
              <a:rPr lang="pt-PT" sz="2000" dirty="0">
                <a:solidFill>
                  <a:schemeClr val="bg2"/>
                </a:solidFill>
                <a:latin typeface="+mj-lt"/>
              </a:rPr>
              <a:t>Diálogo contínuo com a </a:t>
            </a:r>
            <a:r>
              <a:rPr lang="pt-PT" sz="2000" dirty="0" err="1">
                <a:solidFill>
                  <a:schemeClr val="bg2"/>
                </a:solidFill>
                <a:latin typeface="+mj-lt"/>
              </a:rPr>
              <a:t>Diretora</a:t>
            </a:r>
            <a:r>
              <a:rPr lang="pt-PT" sz="2000" dirty="0">
                <a:solidFill>
                  <a:schemeClr val="bg2"/>
                </a:solidFill>
                <a:latin typeface="+mj-lt"/>
              </a:rPr>
              <a:t> de Turma</a:t>
            </a:r>
          </a:p>
        </p:txBody>
      </p:sp>
      <p:sp>
        <p:nvSpPr>
          <p:cNvPr id="39" name="Rectângulo 38"/>
          <p:cNvSpPr/>
          <p:nvPr/>
        </p:nvSpPr>
        <p:spPr>
          <a:xfrm>
            <a:off x="573381" y="5301208"/>
            <a:ext cx="3926611" cy="6088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txBody>
          <a:bodyPr spcFirstLastPara="0" vert="horz" wrap="square" lIns="116935" tIns="0" rIns="116935" bIns="0" numCol="1" spcCol="1270" anchor="ctr" anchorCtr="0">
            <a:noAutofit/>
          </a:bodyPr>
          <a:lstStyle/>
          <a:p>
            <a:pPr lvl="0" defTabSz="800100">
              <a:spcBef>
                <a:spcPct val="0"/>
              </a:spcBef>
            </a:pPr>
            <a:r>
              <a:rPr lang="pt-PT" sz="2000" dirty="0" smtClean="0">
                <a:solidFill>
                  <a:schemeClr val="bg2"/>
                </a:solidFill>
                <a:latin typeface="+mj-lt"/>
              </a:rPr>
              <a:t>Verificação da Caderneta do aluno</a:t>
            </a:r>
            <a:endParaRPr lang="pt-PT" sz="20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0" name="Rectângulo 39"/>
          <p:cNvSpPr/>
          <p:nvPr/>
        </p:nvSpPr>
        <p:spPr>
          <a:xfrm>
            <a:off x="4749845" y="3540240"/>
            <a:ext cx="3926611" cy="6088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txBody>
          <a:bodyPr spcFirstLastPara="0" vert="horz" wrap="square" lIns="116935" tIns="0" rIns="116935" bIns="0" numCol="1" spcCol="1270" anchor="ctr" anchorCtr="0">
            <a:noAutofit/>
          </a:bodyPr>
          <a:lstStyle/>
          <a:p>
            <a:pPr lvl="0" defTabSz="800100">
              <a:spcBef>
                <a:spcPct val="0"/>
              </a:spcBef>
              <a:spcAft>
                <a:spcPct val="35000"/>
              </a:spcAft>
              <a:defRPr/>
            </a:pPr>
            <a:r>
              <a:rPr lang="pt-PT" sz="2000" dirty="0">
                <a:solidFill>
                  <a:schemeClr val="bg2"/>
                </a:solidFill>
                <a:latin typeface="+mj-lt"/>
              </a:rPr>
              <a:t>Verificação dos Cadernos Diários</a:t>
            </a:r>
          </a:p>
        </p:txBody>
      </p:sp>
      <p:sp>
        <p:nvSpPr>
          <p:cNvPr id="41" name="Rectângulo 40"/>
          <p:cNvSpPr/>
          <p:nvPr/>
        </p:nvSpPr>
        <p:spPr>
          <a:xfrm>
            <a:off x="4749845" y="4404336"/>
            <a:ext cx="3926611" cy="6088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txBody>
          <a:bodyPr spcFirstLastPara="0" vert="horz" wrap="square" lIns="116935" tIns="0" rIns="116935" bIns="0" numCol="1" spcCol="1270" anchor="ctr" anchorCtr="0">
            <a:noAutofit/>
          </a:bodyPr>
          <a:lstStyle/>
          <a:p>
            <a:pPr lvl="0" defTabSz="800100">
              <a:spcBef>
                <a:spcPct val="0"/>
              </a:spcBef>
            </a:pPr>
            <a:r>
              <a:rPr lang="pt-PT" sz="2000" dirty="0" smtClean="0">
                <a:solidFill>
                  <a:schemeClr val="bg2"/>
                </a:solidFill>
                <a:latin typeface="+mj-lt"/>
              </a:rPr>
              <a:t>Leitura do Regulamento Interno (em conjunto com o educando)</a:t>
            </a: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9243" y="6332157"/>
            <a:ext cx="360040" cy="315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57663"/>
            <a:ext cx="936104" cy="811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Imagem 13" descr="Cloudy-with-a-Chance-of-Meatballs.jpg">
            <a:hlinkClick r:id="rId5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44208" y="5301208"/>
            <a:ext cx="1221241" cy="817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572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25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29600" cy="1143000"/>
          </a:xfrm>
        </p:spPr>
        <p:txBody>
          <a:bodyPr/>
          <a:lstStyle/>
          <a:p>
            <a:r>
              <a:rPr lang="pt-PT" dirty="0" smtClean="0"/>
              <a:t>Regulamento interno</a:t>
            </a:r>
            <a:endParaRPr lang="pt-PT" dirty="0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FC638-3AFA-4EA5-9878-A9CDF06F1AA8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Diretora de Turma</a:t>
            </a:r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462E-0BB2-4FDD-BAA3-4A19B815A483}" type="slidenum">
              <a:rPr lang="pt-PT" smtClean="0"/>
              <a:pPr/>
              <a:t>3</a:t>
            </a:fld>
            <a:endParaRPr lang="pt-PT" dirty="0"/>
          </a:p>
        </p:txBody>
      </p:sp>
      <p:sp>
        <p:nvSpPr>
          <p:cNvPr id="26" name="Rectângulo 25"/>
          <p:cNvSpPr/>
          <p:nvPr/>
        </p:nvSpPr>
        <p:spPr>
          <a:xfrm>
            <a:off x="737609" y="2564904"/>
            <a:ext cx="7290775" cy="64970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txBody>
          <a:bodyPr spcFirstLastPara="0" vert="horz" wrap="square" lIns="116935" tIns="0" rIns="116935" bIns="0" numCol="1" spcCol="1270" anchor="ctr" anchorCtr="0">
            <a:noAutofit/>
          </a:bodyPr>
          <a:lstStyle/>
          <a:p>
            <a:pPr marL="0" marR="0" lvl="0" indent="0" algn="l" defTabSz="8001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Ter em atenção a especificidade da disciplina de </a:t>
            </a:r>
            <a:r>
              <a:rPr kumimoji="0" lang="pt-PT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EDUCAÇÃO FÍSICA </a:t>
            </a:r>
            <a:r>
              <a:rPr kumimoji="0" lang="pt-PT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no que respeita a dispensas, equipamento e higiene.</a:t>
            </a:r>
            <a:endParaRPr kumimoji="0" lang="pt-PT" sz="2000" b="0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29" name="Rectângulo 28"/>
          <p:cNvSpPr/>
          <p:nvPr/>
        </p:nvSpPr>
        <p:spPr>
          <a:xfrm>
            <a:off x="735720" y="3465194"/>
            <a:ext cx="7292664" cy="68388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txBody>
          <a:bodyPr spcFirstLastPara="0" vert="horz" wrap="square" lIns="116935" tIns="0" rIns="116935" bIns="0" numCol="1" spcCol="1270" anchor="ctr" anchorCtr="0">
            <a:no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20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Chamar a atenção para a necessidade de os educandos </a:t>
            </a:r>
            <a:r>
              <a:rPr kumimoji="0" lang="pt-PT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ACAUTELAREM</a:t>
            </a:r>
            <a:r>
              <a:rPr kumimoji="0" lang="pt-PT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os seus valores.</a:t>
            </a:r>
            <a:endParaRPr kumimoji="0" lang="pt-PT" sz="2000" b="0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2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5" name="Rectângulo 34"/>
          <p:cNvSpPr/>
          <p:nvPr/>
        </p:nvSpPr>
        <p:spPr>
          <a:xfrm>
            <a:off x="761605" y="4437112"/>
            <a:ext cx="7266779" cy="64970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txBody>
          <a:bodyPr spcFirstLastPara="0" vert="horz" wrap="square" lIns="116935" tIns="0" rIns="116935" bIns="0" numCol="1" spcCol="1270" anchor="ctr" anchorCtr="0">
            <a:noAutofit/>
          </a:bodyPr>
          <a:lstStyle/>
          <a:p>
            <a:pPr>
              <a:spcBef>
                <a:spcPct val="0"/>
              </a:spcBef>
              <a:defRPr/>
            </a:pPr>
            <a:endParaRPr lang="pt-PT" sz="2000" kern="0" dirty="0" smtClean="0">
              <a:solidFill>
                <a:schemeClr val="bg2"/>
              </a:solidFill>
              <a:latin typeface="+mj-lt"/>
            </a:endParaRPr>
          </a:p>
          <a:p>
            <a:pPr>
              <a:spcBef>
                <a:spcPct val="0"/>
              </a:spcBef>
              <a:defRPr/>
            </a:pPr>
            <a:r>
              <a:rPr lang="pt-PT" sz="2000" kern="0" dirty="0" smtClean="0">
                <a:solidFill>
                  <a:schemeClr val="bg2"/>
                </a:solidFill>
                <a:latin typeface="+mj-lt"/>
              </a:rPr>
              <a:t>Sensibilizar </a:t>
            </a:r>
            <a:r>
              <a:rPr lang="pt-PT" sz="2000" kern="0" dirty="0">
                <a:solidFill>
                  <a:schemeClr val="bg2"/>
                </a:solidFill>
                <a:latin typeface="+mj-lt"/>
              </a:rPr>
              <a:t>os educandos para a </a:t>
            </a:r>
            <a:r>
              <a:rPr lang="pt-PT" sz="2000" b="1" kern="0" dirty="0">
                <a:solidFill>
                  <a:schemeClr val="bg2"/>
                </a:solidFill>
                <a:latin typeface="+mj-lt"/>
              </a:rPr>
              <a:t>CONSERVAÇÃO</a:t>
            </a:r>
            <a:r>
              <a:rPr lang="pt-PT" sz="2000" kern="0" dirty="0">
                <a:solidFill>
                  <a:schemeClr val="bg2"/>
                </a:solidFill>
                <a:latin typeface="+mj-lt"/>
              </a:rPr>
              <a:t> e </a:t>
            </a:r>
            <a:r>
              <a:rPr lang="pt-PT" sz="2000" b="1" kern="0" dirty="0">
                <a:solidFill>
                  <a:schemeClr val="bg2"/>
                </a:solidFill>
                <a:latin typeface="+mj-lt"/>
              </a:rPr>
              <a:t>LIMPEZA DA ESCOLA</a:t>
            </a:r>
            <a:r>
              <a:rPr lang="pt-PT" sz="2000" kern="0" dirty="0" smtClean="0">
                <a:solidFill>
                  <a:schemeClr val="bg2"/>
                </a:solidFill>
                <a:latin typeface="+mj-lt"/>
              </a:rPr>
              <a:t>.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2000" b="0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2" name="Rectângulo 31"/>
          <p:cNvSpPr/>
          <p:nvPr/>
        </p:nvSpPr>
        <p:spPr>
          <a:xfrm>
            <a:off x="756705" y="1700808"/>
            <a:ext cx="7282389" cy="5810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txBody>
          <a:bodyPr spcFirstLastPara="0" vert="horz" wrap="square" lIns="116935" tIns="0" rIns="116935" bIns="0" numCol="1" spcCol="1270" anchor="ctr" anchorCtr="0">
            <a:noAutofit/>
          </a:bodyPr>
          <a:lstStyle/>
          <a:p>
            <a:pPr marL="0" marR="0" lvl="0" indent="0" algn="l" defTabSz="8001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Certificar-se que o educando traz sempre consigo a </a:t>
            </a:r>
            <a:r>
              <a:rPr kumimoji="0" lang="pt-PT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CADERNETA</a:t>
            </a:r>
            <a:r>
              <a:rPr kumimoji="0" lang="pt-PT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e o </a:t>
            </a:r>
            <a:r>
              <a:rPr kumimoji="0" lang="pt-PT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CARTÃO</a:t>
            </a:r>
            <a:r>
              <a:rPr kumimoji="0" lang="pt-PT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magnético.</a:t>
            </a:r>
            <a:endParaRPr kumimoji="0" lang="pt-PT" sz="2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8" name="Rectângulo 37"/>
          <p:cNvSpPr/>
          <p:nvPr/>
        </p:nvSpPr>
        <p:spPr>
          <a:xfrm>
            <a:off x="755576" y="5373216"/>
            <a:ext cx="7266779" cy="64970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txBody>
          <a:bodyPr spcFirstLastPara="0" vert="horz" wrap="square" lIns="116935" tIns="0" rIns="116935" bIns="0" numCol="1" spcCol="1270" anchor="ctr" anchorCtr="0">
            <a:noAutofit/>
          </a:bodyPr>
          <a:lstStyle/>
          <a:p>
            <a:pPr>
              <a:spcBef>
                <a:spcPct val="0"/>
              </a:spcBef>
              <a:defRPr/>
            </a:pPr>
            <a:endParaRPr lang="pt-PT" sz="2000" kern="0" dirty="0" smtClean="0">
              <a:solidFill>
                <a:schemeClr val="bg2"/>
              </a:solidFill>
              <a:latin typeface="+mj-lt"/>
            </a:endParaRPr>
          </a:p>
          <a:p>
            <a:pPr>
              <a:spcBef>
                <a:spcPct val="0"/>
              </a:spcBef>
              <a:defRPr/>
            </a:pPr>
            <a:r>
              <a:rPr lang="pt-PT" sz="2000" kern="0" dirty="0">
                <a:solidFill>
                  <a:schemeClr val="bg2"/>
                </a:solidFill>
                <a:latin typeface="+mj-lt"/>
              </a:rPr>
              <a:t>Ter em atenção a </a:t>
            </a:r>
            <a:r>
              <a:rPr lang="pt-PT" sz="2000" b="1" kern="0" dirty="0">
                <a:solidFill>
                  <a:schemeClr val="bg2"/>
                </a:solidFill>
                <a:latin typeface="+mj-lt"/>
              </a:rPr>
              <a:t>PROIBIÇÃO</a:t>
            </a:r>
            <a:r>
              <a:rPr lang="pt-PT" sz="2000" kern="0" dirty="0">
                <a:solidFill>
                  <a:schemeClr val="bg2"/>
                </a:solidFill>
                <a:latin typeface="+mj-lt"/>
              </a:rPr>
              <a:t> de determinados comportamentos e uso de </a:t>
            </a:r>
            <a:r>
              <a:rPr lang="pt-PT" sz="2000" kern="0" dirty="0" err="1">
                <a:solidFill>
                  <a:schemeClr val="bg2"/>
                </a:solidFill>
                <a:latin typeface="+mj-lt"/>
              </a:rPr>
              <a:t>objetos</a:t>
            </a:r>
            <a:r>
              <a:rPr lang="pt-PT" sz="2000" kern="0" dirty="0">
                <a:solidFill>
                  <a:schemeClr val="bg2"/>
                </a:solidFill>
                <a:latin typeface="+mj-lt"/>
              </a:rPr>
              <a:t> (corretor, </a:t>
            </a:r>
            <a:r>
              <a:rPr lang="pt-PT" sz="2000" kern="0" dirty="0" err="1">
                <a:solidFill>
                  <a:schemeClr val="bg2"/>
                </a:solidFill>
                <a:latin typeface="+mj-lt"/>
              </a:rPr>
              <a:t>x-ato</a:t>
            </a:r>
            <a:r>
              <a:rPr lang="pt-PT" sz="2000" kern="0" dirty="0">
                <a:solidFill>
                  <a:schemeClr val="bg2"/>
                </a:solidFill>
                <a:latin typeface="+mj-lt"/>
              </a:rPr>
              <a:t>, tesouras de bicos  e </a:t>
            </a:r>
            <a:r>
              <a:rPr lang="pt-PT" sz="2000" b="1" kern="0" dirty="0">
                <a:solidFill>
                  <a:schemeClr val="bg2"/>
                </a:solidFill>
                <a:latin typeface="+mj-lt"/>
              </a:rPr>
              <a:t>TELEMÓVEIS</a:t>
            </a:r>
            <a:r>
              <a:rPr lang="pt-PT" sz="2000" kern="0" dirty="0">
                <a:solidFill>
                  <a:schemeClr val="bg2"/>
                </a:solidFill>
                <a:latin typeface="+mj-lt"/>
              </a:rPr>
              <a:t>)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2000" b="0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pic>
        <p:nvPicPr>
          <p:cNvPr id="3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9243" y="6332157"/>
            <a:ext cx="360040" cy="315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404664"/>
            <a:ext cx="886835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3174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9" grpId="0" animBg="1"/>
      <p:bldP spid="35" grpId="0" animBg="1"/>
      <p:bldP spid="32" grpId="0" animBg="1"/>
      <p:bldP spid="3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Alimentação</a:t>
            </a:r>
            <a:endParaRPr lang="pt-PT" dirty="0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BF4C-08D0-46E5-9324-9ED152283DAA}" type="datetime1">
              <a:rPr lang="pt-PT" smtClean="0"/>
              <a:pPr/>
              <a:t>02-07-2012</a:t>
            </a:fld>
            <a:endParaRPr lang="pt-PT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err="1" smtClean="0"/>
              <a:t>Diretora</a:t>
            </a:r>
            <a:r>
              <a:rPr lang="pt-PT" dirty="0" smtClean="0"/>
              <a:t> de Turma</a:t>
            </a:r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462E-0BB2-4FDD-BAA3-4A19B815A483}" type="slidenum">
              <a:rPr lang="pt-PT" smtClean="0"/>
              <a:pPr/>
              <a:t>4</a:t>
            </a:fld>
            <a:endParaRPr lang="pt-PT"/>
          </a:p>
        </p:txBody>
      </p:sp>
      <p:sp>
        <p:nvSpPr>
          <p:cNvPr id="7" name="CaixaDeTexto 6"/>
          <p:cNvSpPr txBox="1"/>
          <p:nvPr/>
        </p:nvSpPr>
        <p:spPr>
          <a:xfrm>
            <a:off x="539552" y="2563157"/>
            <a:ext cx="8064896" cy="323165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pt-PT" sz="2000" b="1" dirty="0" smtClean="0">
                <a:solidFill>
                  <a:schemeClr val="bg2"/>
                </a:solidFill>
                <a:latin typeface="+mj-lt"/>
              </a:rPr>
              <a:t>CANTINA </a:t>
            </a:r>
            <a:r>
              <a:rPr lang="pt-PT" sz="2000" dirty="0" smtClean="0">
                <a:solidFill>
                  <a:schemeClr val="bg2"/>
                </a:solidFill>
                <a:latin typeface="+mj-lt"/>
              </a:rPr>
              <a:t>na Escola Secundária Inês de Castro</a:t>
            </a:r>
          </a:p>
          <a:p>
            <a:endParaRPr lang="pt-PT" sz="2000" dirty="0" smtClean="0">
              <a:solidFill>
                <a:schemeClr val="bg2"/>
              </a:solidFill>
              <a:latin typeface="+mj-lt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pt-PT" sz="2000" dirty="0" smtClean="0">
                <a:solidFill>
                  <a:schemeClr val="bg2"/>
                </a:solidFill>
                <a:latin typeface="+mj-lt"/>
              </a:rPr>
              <a:t>o </a:t>
            </a:r>
            <a:r>
              <a:rPr lang="pt-PT" sz="2000" b="1" dirty="0" smtClean="0">
                <a:solidFill>
                  <a:schemeClr val="bg2"/>
                </a:solidFill>
                <a:latin typeface="+mj-lt"/>
              </a:rPr>
              <a:t>BUFETE</a:t>
            </a:r>
            <a:r>
              <a:rPr lang="pt-PT" sz="2000" dirty="0" smtClean="0">
                <a:solidFill>
                  <a:schemeClr val="bg2"/>
                </a:solidFill>
                <a:latin typeface="+mj-lt"/>
              </a:rPr>
              <a:t> encontra-se </a:t>
            </a:r>
            <a:r>
              <a:rPr lang="pt-PT" sz="2000" b="1" dirty="0" smtClean="0">
                <a:solidFill>
                  <a:schemeClr val="bg2"/>
                </a:solidFill>
                <a:latin typeface="+mj-lt"/>
              </a:rPr>
              <a:t>ENCERRADO</a:t>
            </a:r>
            <a:r>
              <a:rPr lang="pt-PT" sz="2000" dirty="0" smtClean="0">
                <a:solidFill>
                  <a:schemeClr val="bg2"/>
                </a:solidFill>
                <a:latin typeface="+mj-lt"/>
              </a:rPr>
              <a:t> entre as 12h e as 14h.</a:t>
            </a:r>
          </a:p>
          <a:p>
            <a:endParaRPr lang="pt-PT" sz="2000" dirty="0" smtClean="0">
              <a:solidFill>
                <a:schemeClr val="bg2"/>
              </a:solidFill>
              <a:latin typeface="+mj-lt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pt-PT" sz="2000" dirty="0" smtClean="0">
                <a:solidFill>
                  <a:schemeClr val="bg2"/>
                </a:solidFill>
                <a:latin typeface="+mj-lt"/>
              </a:rPr>
              <a:t> as refeições deverão ser compradas nos quiosques na semana anterior, na </a:t>
            </a:r>
            <a:r>
              <a:rPr lang="pt-PT" sz="2000" b="1" dirty="0" smtClean="0">
                <a:solidFill>
                  <a:schemeClr val="bg2"/>
                </a:solidFill>
                <a:latin typeface="+mj-lt"/>
              </a:rPr>
              <a:t>VÉSPERA</a:t>
            </a:r>
            <a:r>
              <a:rPr lang="pt-PT" sz="2000" dirty="0" smtClean="0">
                <a:solidFill>
                  <a:schemeClr val="bg2"/>
                </a:solidFill>
                <a:latin typeface="+mj-lt"/>
              </a:rPr>
              <a:t> ou no próprio dia até às 10h05m, mediante o pagamento de taxa.</a:t>
            </a:r>
          </a:p>
          <a:p>
            <a:endParaRPr lang="pt-PT" sz="2000" dirty="0">
              <a:solidFill>
                <a:schemeClr val="bg2"/>
              </a:solidFill>
              <a:latin typeface="+mj-lt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pt-PT" sz="2000" dirty="0" smtClean="0">
                <a:solidFill>
                  <a:schemeClr val="bg2"/>
                </a:solidFill>
                <a:latin typeface="+mj-lt"/>
              </a:rPr>
              <a:t>Acesso aos movimentos do cartão do aluno e possibilidade de aquisição de refeições “</a:t>
            </a:r>
            <a:r>
              <a:rPr lang="pt-PT" sz="2000" b="1" dirty="0" smtClean="0">
                <a:solidFill>
                  <a:schemeClr val="bg2"/>
                </a:solidFill>
                <a:latin typeface="+mj-lt"/>
              </a:rPr>
              <a:t>ONLINE</a:t>
            </a:r>
            <a:r>
              <a:rPr lang="pt-PT" sz="2000" dirty="0" smtClean="0">
                <a:solidFill>
                  <a:schemeClr val="bg2"/>
                </a:solidFill>
                <a:latin typeface="+mj-lt"/>
              </a:rPr>
              <a:t>”</a:t>
            </a:r>
            <a:endParaRPr lang="pt-PT" sz="2000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9243" y="6332157"/>
            <a:ext cx="360040" cy="315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815691" cy="897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736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pt-PT" dirty="0" smtClean="0"/>
              <a:t>Justificação de Faltas</a:t>
            </a:r>
            <a:endParaRPr lang="pt-PT" dirty="0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64984-A145-4C69-8BEF-B2B8DEB7CDE0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Diretora de Turma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462E-0BB2-4FDD-BAA3-4A19B815A483}" type="slidenum">
              <a:rPr lang="pt-PT" smtClean="0"/>
              <a:pPr/>
              <a:t>5</a:t>
            </a:fld>
            <a:endParaRPr lang="pt-PT" dirty="0"/>
          </a:p>
        </p:txBody>
      </p:sp>
      <p:sp>
        <p:nvSpPr>
          <p:cNvPr id="6" name="CaixaDeTexto 5"/>
          <p:cNvSpPr txBox="1"/>
          <p:nvPr/>
        </p:nvSpPr>
        <p:spPr>
          <a:xfrm>
            <a:off x="755576" y="2393593"/>
            <a:ext cx="7776864" cy="132343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342900" lvl="0" indent="-342900">
              <a:buFont typeface="Arial" pitchFamily="34" charset="0"/>
              <a:buChar char="•"/>
              <a:defRPr/>
            </a:pPr>
            <a:r>
              <a:rPr lang="pt-PT" sz="2000" kern="0" dirty="0">
                <a:solidFill>
                  <a:schemeClr val="bg2"/>
                </a:solidFill>
                <a:latin typeface="+mj-lt"/>
              </a:rPr>
              <a:t>Justificar as faltas dentro do prazo legal</a:t>
            </a:r>
            <a:br>
              <a:rPr lang="pt-PT" sz="2000" kern="0" dirty="0">
                <a:solidFill>
                  <a:schemeClr val="bg2"/>
                </a:solidFill>
                <a:latin typeface="+mj-lt"/>
              </a:rPr>
            </a:br>
            <a:r>
              <a:rPr lang="pt-PT" sz="2000" kern="0" dirty="0">
                <a:solidFill>
                  <a:schemeClr val="bg2"/>
                </a:solidFill>
                <a:latin typeface="+mj-lt"/>
              </a:rPr>
              <a:t>     </a:t>
            </a:r>
            <a:r>
              <a:rPr lang="pt-PT" sz="2000" b="1" kern="0" dirty="0">
                <a:solidFill>
                  <a:schemeClr val="bg2"/>
                </a:solidFill>
                <a:latin typeface="+mj-lt"/>
              </a:rPr>
              <a:t>(3 DIAS ÚTEIS</a:t>
            </a:r>
            <a:r>
              <a:rPr lang="pt-PT" sz="2000" b="1" kern="0" dirty="0" smtClean="0">
                <a:solidFill>
                  <a:schemeClr val="bg2"/>
                </a:solidFill>
                <a:latin typeface="+mj-lt"/>
              </a:rPr>
              <a:t>)</a:t>
            </a:r>
          </a:p>
          <a:p>
            <a:pPr lvl="0">
              <a:defRPr/>
            </a:pPr>
            <a:endParaRPr lang="pt-PT" sz="2000" b="1" kern="0" dirty="0">
              <a:solidFill>
                <a:schemeClr val="bg2"/>
              </a:solidFill>
              <a:latin typeface="+mj-lt"/>
            </a:endParaRPr>
          </a:p>
          <a:p>
            <a:pPr marL="342900" lvl="0" indent="-342900">
              <a:buFont typeface="Arial" pitchFamily="34" charset="0"/>
              <a:buChar char="•"/>
              <a:defRPr/>
            </a:pPr>
            <a:r>
              <a:rPr lang="pt-PT" sz="2000" kern="0" dirty="0">
                <a:solidFill>
                  <a:schemeClr val="bg2"/>
                </a:solidFill>
                <a:latin typeface="+mj-lt"/>
              </a:rPr>
              <a:t>Lei nº 39/ 2010 (Estatuto do Aluno)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731022" y="4213537"/>
            <a:ext cx="7801418" cy="10156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342900" lvl="0" indent="-342900">
              <a:buFont typeface="Arial" pitchFamily="34" charset="0"/>
              <a:buChar char="•"/>
              <a:defRPr/>
            </a:pPr>
            <a:r>
              <a:rPr lang="pt-PT" sz="2000" kern="0" dirty="0">
                <a:solidFill>
                  <a:schemeClr val="bg2"/>
                </a:solidFill>
                <a:latin typeface="+mj-lt"/>
              </a:rPr>
              <a:t>Zelar pela </a:t>
            </a:r>
            <a:r>
              <a:rPr lang="pt-PT" sz="2000" b="1" kern="0" dirty="0" smtClean="0">
                <a:solidFill>
                  <a:schemeClr val="bg2"/>
                </a:solidFill>
                <a:latin typeface="+mj-lt"/>
              </a:rPr>
              <a:t>PONTUALIDADE</a:t>
            </a:r>
            <a:r>
              <a:rPr lang="pt-PT" sz="2000" kern="0" dirty="0" smtClean="0">
                <a:solidFill>
                  <a:schemeClr val="bg2"/>
                </a:solidFill>
                <a:latin typeface="+mj-lt"/>
              </a:rPr>
              <a:t> </a:t>
            </a:r>
            <a:r>
              <a:rPr lang="pt-PT" sz="2000" kern="0" dirty="0">
                <a:solidFill>
                  <a:schemeClr val="bg2"/>
                </a:solidFill>
                <a:latin typeface="+mj-lt"/>
              </a:rPr>
              <a:t>do </a:t>
            </a:r>
            <a:r>
              <a:rPr lang="pt-PT" sz="2000" kern="0" dirty="0" smtClean="0">
                <a:solidFill>
                  <a:schemeClr val="bg2"/>
                </a:solidFill>
                <a:latin typeface="+mj-lt"/>
              </a:rPr>
              <a:t>aluno</a:t>
            </a:r>
          </a:p>
          <a:p>
            <a:pPr lvl="0">
              <a:defRPr/>
            </a:pPr>
            <a:r>
              <a:rPr lang="pt-PT" sz="2000" kern="0" dirty="0" smtClean="0">
                <a:solidFill>
                  <a:schemeClr val="bg2"/>
                </a:solidFill>
                <a:latin typeface="+mj-lt"/>
              </a:rPr>
              <a:t> </a:t>
            </a:r>
            <a:endParaRPr lang="pt-PT" sz="2000" kern="0" dirty="0">
              <a:solidFill>
                <a:schemeClr val="bg2"/>
              </a:solidFill>
              <a:latin typeface="+mj-lt"/>
            </a:endParaRPr>
          </a:p>
          <a:p>
            <a:pPr marL="342900" lvl="0" indent="-342900">
              <a:buFont typeface="Arial" pitchFamily="34" charset="0"/>
              <a:buChar char="•"/>
              <a:defRPr/>
            </a:pPr>
            <a:r>
              <a:rPr lang="pt-PT" sz="2000" b="1" kern="0" dirty="0" smtClean="0">
                <a:solidFill>
                  <a:schemeClr val="bg2"/>
                </a:solidFill>
                <a:latin typeface="+mj-lt"/>
              </a:rPr>
              <a:t>1º TEMPO – 8:15</a:t>
            </a:r>
            <a:endParaRPr lang="pt-PT" sz="2000" b="1" kern="0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9243" y="6332157"/>
            <a:ext cx="360040" cy="315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864096" cy="861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9019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Calendário Escolar</a:t>
            </a:r>
            <a:endParaRPr lang="pt-PT" dirty="0"/>
          </a:p>
        </p:txBody>
      </p:sp>
      <p:graphicFrame>
        <p:nvGraphicFramePr>
          <p:cNvPr id="8" name="Marcador de Posição de Conteú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263109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51CCC-430F-4F63-A9E9-20007707CDB7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Diretora de Turma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462E-0BB2-4FDD-BAA3-4A19B815A483}" type="slidenum">
              <a:rPr lang="pt-PT" smtClean="0"/>
              <a:pPr/>
              <a:t>6</a:t>
            </a:fld>
            <a:endParaRPr lang="pt-PT" dirty="0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9243" y="6332157"/>
            <a:ext cx="360040" cy="315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848820" cy="843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2849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Organização Curricular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FE08-6B7C-4D8E-90CB-A56BD00EABBE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Diretora de Turma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462E-0BB2-4FDD-BAA3-4A19B815A483}" type="slidenum">
              <a:rPr lang="pt-PT" smtClean="0"/>
              <a:pPr/>
              <a:t>7</a:t>
            </a:fld>
            <a:endParaRPr lang="pt-PT" dirty="0"/>
          </a:p>
        </p:txBody>
      </p:sp>
      <p:graphicFrame>
        <p:nvGraphicFramePr>
          <p:cNvPr id="8" name="Marcador de Posição de Conteú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392666"/>
              </p:ext>
            </p:extLst>
          </p:nvPr>
        </p:nvGraphicFramePr>
        <p:xfrm>
          <a:off x="899592" y="1556792"/>
          <a:ext cx="7344816" cy="469392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2448272"/>
                <a:gridCol w="2448272"/>
                <a:gridCol w="2448272"/>
              </a:tblGrid>
              <a:tr h="334323">
                <a:tc>
                  <a:txBody>
                    <a:bodyPr/>
                    <a:lstStyle/>
                    <a:p>
                      <a:r>
                        <a:rPr lang="pt-PT" sz="1600" dirty="0" smtClean="0"/>
                        <a:t>Disciplinas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Tempos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Professor (a)</a:t>
                      </a:r>
                      <a:endParaRPr lang="pt-PT" sz="1600" dirty="0"/>
                    </a:p>
                  </a:txBody>
                  <a:tcPr/>
                </a:tc>
              </a:tr>
              <a:tr h="334323">
                <a:tc>
                  <a:txBody>
                    <a:bodyPr/>
                    <a:lstStyle/>
                    <a:p>
                      <a:r>
                        <a:rPr lang="pt-PT" sz="1600" dirty="0" smtClean="0"/>
                        <a:t>Língua Portuguesa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90</a:t>
                      </a:r>
                      <a:r>
                        <a:rPr lang="pt-PT" sz="1600" baseline="0" dirty="0" smtClean="0"/>
                        <a:t> + 90 + 45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Lúcia Sousa</a:t>
                      </a:r>
                      <a:endParaRPr lang="pt-PT" sz="1600" dirty="0"/>
                    </a:p>
                  </a:txBody>
                  <a:tcPr/>
                </a:tc>
              </a:tr>
              <a:tr h="334323">
                <a:tc>
                  <a:txBody>
                    <a:bodyPr/>
                    <a:lstStyle/>
                    <a:p>
                      <a:r>
                        <a:rPr lang="pt-PT" sz="1600" dirty="0" smtClean="0"/>
                        <a:t>Inglês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90+ 45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Elisa Rodrigues</a:t>
                      </a:r>
                      <a:endParaRPr lang="pt-PT" sz="1600" dirty="0"/>
                    </a:p>
                  </a:txBody>
                  <a:tcPr/>
                </a:tc>
              </a:tr>
              <a:tr h="334323">
                <a:tc>
                  <a:txBody>
                    <a:bodyPr/>
                    <a:lstStyle/>
                    <a:p>
                      <a:r>
                        <a:rPr lang="pt-PT" sz="1600" dirty="0" smtClean="0"/>
                        <a:t>Francês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90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Diana</a:t>
                      </a:r>
                      <a:r>
                        <a:rPr lang="pt-PT" sz="1600" baseline="0" dirty="0" smtClean="0"/>
                        <a:t> Magalhães</a:t>
                      </a:r>
                      <a:endParaRPr lang="pt-PT" sz="1600" dirty="0"/>
                    </a:p>
                  </a:txBody>
                  <a:tcPr/>
                </a:tc>
              </a:tr>
              <a:tr h="334323">
                <a:tc>
                  <a:txBody>
                    <a:bodyPr/>
                    <a:lstStyle/>
                    <a:p>
                      <a:r>
                        <a:rPr lang="pt-PT" sz="1600" dirty="0" smtClean="0"/>
                        <a:t>História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90 + 45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Vitorino  Silva</a:t>
                      </a:r>
                      <a:endParaRPr lang="pt-PT" sz="1600" dirty="0"/>
                    </a:p>
                  </a:txBody>
                  <a:tcPr/>
                </a:tc>
              </a:tr>
              <a:tr h="334323">
                <a:tc>
                  <a:txBody>
                    <a:bodyPr/>
                    <a:lstStyle/>
                    <a:p>
                      <a:r>
                        <a:rPr lang="pt-PT" sz="1600" dirty="0" smtClean="0"/>
                        <a:t>Geografia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90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Pedro Teixeira</a:t>
                      </a:r>
                      <a:endParaRPr lang="pt-PT" sz="1600" dirty="0"/>
                    </a:p>
                  </a:txBody>
                  <a:tcPr/>
                </a:tc>
              </a:tr>
              <a:tr h="334323">
                <a:tc>
                  <a:txBody>
                    <a:bodyPr/>
                    <a:lstStyle/>
                    <a:p>
                      <a:r>
                        <a:rPr lang="pt-PT" sz="1600" dirty="0" smtClean="0"/>
                        <a:t>Matemática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600" dirty="0" smtClean="0"/>
                        <a:t>90</a:t>
                      </a:r>
                      <a:r>
                        <a:rPr lang="pt-PT" sz="1600" baseline="0" dirty="0" smtClean="0"/>
                        <a:t> + 90 + 90</a:t>
                      </a:r>
                      <a:endParaRPr lang="pt-PT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Elisabete Garcia</a:t>
                      </a:r>
                      <a:endParaRPr lang="pt-PT" sz="1600" dirty="0"/>
                    </a:p>
                  </a:txBody>
                  <a:tcPr/>
                </a:tc>
              </a:tr>
              <a:tr h="334323">
                <a:tc>
                  <a:txBody>
                    <a:bodyPr/>
                    <a:lstStyle/>
                    <a:p>
                      <a:r>
                        <a:rPr lang="pt-PT" sz="1600" dirty="0" smtClean="0"/>
                        <a:t>Ciências Naturais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45 + 45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Helena Matos</a:t>
                      </a:r>
                      <a:endParaRPr lang="pt-PT" sz="1600" dirty="0"/>
                    </a:p>
                  </a:txBody>
                  <a:tcPr/>
                </a:tc>
              </a:tr>
              <a:tr h="334323">
                <a:tc>
                  <a:txBody>
                    <a:bodyPr/>
                    <a:lstStyle/>
                    <a:p>
                      <a:r>
                        <a:rPr lang="pt-PT" sz="1600" dirty="0" smtClean="0"/>
                        <a:t>C.F.</a:t>
                      </a:r>
                      <a:r>
                        <a:rPr lang="pt-PT" sz="1600" baseline="0" dirty="0" smtClean="0"/>
                        <a:t> Q.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45 + 45 + 45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Vera Tavares</a:t>
                      </a:r>
                      <a:endParaRPr lang="pt-PT" sz="1600" dirty="0"/>
                    </a:p>
                  </a:txBody>
                  <a:tcPr/>
                </a:tc>
              </a:tr>
              <a:tr h="334323">
                <a:tc>
                  <a:txBody>
                    <a:bodyPr/>
                    <a:lstStyle/>
                    <a:p>
                      <a:r>
                        <a:rPr lang="pt-PT" sz="1600" dirty="0" smtClean="0"/>
                        <a:t>Educação Tecnológica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90 + 45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Maria do Carmo Cruz</a:t>
                      </a:r>
                      <a:endParaRPr lang="pt-PT" sz="1600" dirty="0"/>
                    </a:p>
                  </a:txBody>
                  <a:tcPr/>
                </a:tc>
              </a:tr>
              <a:tr h="334323">
                <a:tc>
                  <a:txBody>
                    <a:bodyPr/>
                    <a:lstStyle/>
                    <a:p>
                      <a:r>
                        <a:rPr lang="pt-PT" sz="1600" dirty="0" smtClean="0"/>
                        <a:t>Educação </a:t>
                      </a:r>
                      <a:r>
                        <a:rPr lang="pt-PT" sz="1600" baseline="0" dirty="0" smtClean="0"/>
                        <a:t> Física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90 + 45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Sara Mendes</a:t>
                      </a:r>
                      <a:endParaRPr lang="pt-PT" sz="1600" dirty="0"/>
                    </a:p>
                  </a:txBody>
                  <a:tcPr/>
                </a:tc>
              </a:tr>
              <a:tr h="334323">
                <a:tc>
                  <a:txBody>
                    <a:bodyPr/>
                    <a:lstStyle/>
                    <a:p>
                      <a:r>
                        <a:rPr lang="pt-PT" sz="1600" dirty="0" smtClean="0"/>
                        <a:t>T.I.C.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90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Marlene Peres</a:t>
                      </a:r>
                      <a:endParaRPr lang="pt-PT" sz="1600" dirty="0"/>
                    </a:p>
                  </a:txBody>
                  <a:tcPr/>
                </a:tc>
              </a:tr>
              <a:tr h="334323">
                <a:tc>
                  <a:txBody>
                    <a:bodyPr/>
                    <a:lstStyle/>
                    <a:p>
                      <a:r>
                        <a:rPr lang="pt-PT" sz="1600" dirty="0" smtClean="0"/>
                        <a:t>Formação Cívica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45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Elisa Rodrigues</a:t>
                      </a:r>
                      <a:endParaRPr lang="pt-PT" sz="1600" dirty="0"/>
                    </a:p>
                  </a:txBody>
                  <a:tcPr/>
                </a:tc>
              </a:tr>
              <a:tr h="3343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600" dirty="0" smtClean="0"/>
                        <a:t>EMRC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45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Marta Duarte</a:t>
                      </a:r>
                      <a:endParaRPr lang="pt-PT" sz="1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9243" y="6332157"/>
            <a:ext cx="360040" cy="315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931168" cy="931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12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      Atendimento </a:t>
            </a:r>
            <a:r>
              <a:rPr lang="pt-PT" dirty="0" err="1" smtClean="0"/>
              <a:t>Diretora</a:t>
            </a:r>
            <a:r>
              <a:rPr lang="pt-PT" dirty="0" smtClean="0"/>
              <a:t> de turma</a:t>
            </a:r>
            <a:endParaRPr lang="pt-PT" dirty="0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BEE98-850D-4C3C-8B50-6A464190A4E4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Diretora de Turma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462E-0BB2-4FDD-BAA3-4A19B815A483}" type="slidenum">
              <a:rPr lang="pt-PT" smtClean="0"/>
              <a:pPr/>
              <a:t>8</a:t>
            </a:fld>
            <a:endParaRPr lang="pt-PT" dirty="0"/>
          </a:p>
        </p:txBody>
      </p:sp>
      <p:sp>
        <p:nvSpPr>
          <p:cNvPr id="6" name="Rectângulo 5"/>
          <p:cNvSpPr/>
          <p:nvPr/>
        </p:nvSpPr>
        <p:spPr>
          <a:xfrm>
            <a:off x="611560" y="2204864"/>
            <a:ext cx="756084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4400" dirty="0" smtClean="0"/>
              <a:t>????? – FEIRA </a:t>
            </a:r>
          </a:p>
          <a:p>
            <a:pPr algn="ctr"/>
            <a:r>
              <a:rPr lang="pt-PT" sz="4000" dirty="0" smtClean="0"/>
              <a:t>Das… às…</a:t>
            </a:r>
          </a:p>
          <a:p>
            <a:endParaRPr lang="pt-PT" sz="4000" dirty="0" smtClean="0"/>
          </a:p>
          <a:p>
            <a:endParaRPr lang="pt-PT" sz="4000" dirty="0" smtClean="0"/>
          </a:p>
          <a:p>
            <a:endParaRPr lang="pt-PT" sz="4000" dirty="0" smtClean="0"/>
          </a:p>
          <a:p>
            <a:r>
              <a:rPr lang="pt-PT" sz="4000" dirty="0" smtClean="0"/>
              <a:t>           E-mail: dt@dpedro.net</a:t>
            </a:r>
            <a:endParaRPr lang="pt-PT" sz="4000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9243" y="6332157"/>
            <a:ext cx="360040" cy="315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864096" cy="804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52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2C615-EACB-4682-9C32-50648398538F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Diretora de Turma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462E-0BB2-4FDD-BAA3-4A19B815A483}" type="slidenum">
              <a:rPr lang="pt-PT" smtClean="0"/>
              <a:pPr/>
              <a:t>9</a:t>
            </a:fld>
            <a:endParaRPr lang="pt-PT" dirty="0"/>
          </a:p>
        </p:txBody>
      </p:sp>
      <p:sp>
        <p:nvSpPr>
          <p:cNvPr id="6" name="Rectângulo 5"/>
          <p:cNvSpPr/>
          <p:nvPr/>
        </p:nvSpPr>
        <p:spPr>
          <a:xfrm>
            <a:off x="1763688" y="3140968"/>
            <a:ext cx="56166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4000" dirty="0" smtClean="0"/>
              <a:t>BOM ANO LETIVO !!!</a:t>
            </a:r>
            <a:endParaRPr lang="pt-PT" sz="4000" dirty="0"/>
          </a:p>
        </p:txBody>
      </p:sp>
      <p:pic>
        <p:nvPicPr>
          <p:cNvPr id="11" name="Imagem 10" descr="lapis0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3068960"/>
            <a:ext cx="576064" cy="576064"/>
          </a:xfrm>
          <a:prstGeom prst="rect">
            <a:avLst/>
          </a:prstGeom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9243" y="6332157"/>
            <a:ext cx="360040" cy="315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039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420</Words>
  <Application>Microsoft Office PowerPoint</Application>
  <PresentationFormat>Apresentação no Ecrã (4:3)</PresentationFormat>
  <Paragraphs>120</Paragraphs>
  <Slides>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9</vt:i4>
      </vt:variant>
    </vt:vector>
  </HeadingPairs>
  <TitlesOfParts>
    <vt:vector size="10" baseType="lpstr">
      <vt:lpstr>Tema do Office</vt:lpstr>
      <vt:lpstr>Receção aos  Encarregados de Educação </vt:lpstr>
      <vt:lpstr>Encarregados de Educação </vt:lpstr>
      <vt:lpstr>Regulamento interno</vt:lpstr>
      <vt:lpstr>Alimentação</vt:lpstr>
      <vt:lpstr>Justificação de Faltas</vt:lpstr>
      <vt:lpstr>Calendário Escolar</vt:lpstr>
      <vt:lpstr>Organização Curricular</vt:lpstr>
      <vt:lpstr>      Atendimento Diretora de turma</vt:lpstr>
      <vt:lpstr>Apresentação do PowerPoint</vt:lpstr>
    </vt:vector>
  </TitlesOfParts>
  <Company>M. E. - GEPE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Utilizador</dc:creator>
  <cp:lastModifiedBy>n0ak95</cp:lastModifiedBy>
  <cp:revision>24</cp:revision>
  <dcterms:created xsi:type="dcterms:W3CDTF">2012-06-29T14:21:17Z</dcterms:created>
  <dcterms:modified xsi:type="dcterms:W3CDTF">2012-07-02T10:37:49Z</dcterms:modified>
</cp:coreProperties>
</file>